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"/>
      <p:regular r:id="rId10"/>
      <p:bold r:id="rId11"/>
      <p:italic r:id="rId12"/>
      <p:boldItalic r:id="rId13"/>
    </p:embeddedFont>
    <p:embeddedFont>
      <p:font typeface="Roboto Medium"/>
      <p:regular r:id="rId14"/>
      <p:bold r:id="rId15"/>
      <p:italic r:id="rId16"/>
      <p:boldItalic r:id="rId17"/>
    </p:embeddedFont>
    <p:embeddedFont>
      <p:font typeface="Roboto Ligh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italic.fntdata"/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21" Type="http://schemas.openxmlformats.org/officeDocument/2006/relationships/font" Target="fonts/RobotoLight-boldItalic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Medium-bold.fntdata"/><Relationship Id="rId14" Type="http://schemas.openxmlformats.org/officeDocument/2006/relationships/font" Target="fonts/RobotoMedium-regular.fntdata"/><Relationship Id="rId17" Type="http://schemas.openxmlformats.org/officeDocument/2006/relationships/font" Target="fonts/RobotoMedium-boldItalic.fntdata"/><Relationship Id="rId16" Type="http://schemas.openxmlformats.org/officeDocument/2006/relationships/font" Target="fonts/RobotoMedium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bold.fntdata"/><Relationship Id="rId6" Type="http://schemas.openxmlformats.org/officeDocument/2006/relationships/slide" Target="slides/slide1.xml"/><Relationship Id="rId18" Type="http://schemas.openxmlformats.org/officeDocument/2006/relationships/font" Target="fonts/Roboto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ad8cc1e5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ad8cc1e5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 Algoritmos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Projeto Prático</a:t>
            </a:r>
            <a:endParaRPr/>
          </a:p>
        </p:txBody>
      </p:sp>
      <p:sp>
        <p:nvSpPr>
          <p:cNvPr id="49" name="Google Shape;49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1" name="Google Shape;51;p10"/>
          <p:cNvSpPr txBox="1"/>
          <p:nvPr/>
        </p:nvSpPr>
        <p:spPr>
          <a:xfrm>
            <a:off x="835825" y="1164425"/>
            <a:ext cx="7136700" cy="3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u="sng">
                <a:solidFill>
                  <a:srgbClr val="233F63"/>
                </a:solidFill>
              </a:rPr>
              <a:t>Desafio </a:t>
            </a:r>
            <a:endParaRPr sz="1700" u="sng">
              <a:solidFill>
                <a:srgbClr val="233F63"/>
              </a:solidFill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600"/>
              <a:buChar char="●"/>
            </a:pPr>
            <a:r>
              <a:rPr lang="pt-BR" sz="1600">
                <a:solidFill>
                  <a:srgbClr val="233F63"/>
                </a:solidFill>
              </a:rPr>
              <a:t>Propor um projeto que envolva previsão ou classificação em um contexto real, como previsão do tempo.</a:t>
            </a:r>
            <a:endParaRPr sz="1600">
              <a:solidFill>
                <a:srgbClr val="233F63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233F63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u="sng">
                <a:solidFill>
                  <a:srgbClr val="233F63"/>
                </a:solidFill>
              </a:rPr>
              <a:t>Implementação</a:t>
            </a:r>
            <a:endParaRPr sz="1700">
              <a:solidFill>
                <a:srgbClr val="233F63"/>
              </a:solidFill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600"/>
              <a:buChar char="●"/>
            </a:pPr>
            <a:r>
              <a:rPr lang="pt-BR" sz="1600">
                <a:solidFill>
                  <a:srgbClr val="233F63"/>
                </a:solidFill>
              </a:rPr>
              <a:t>Com o </a:t>
            </a:r>
            <a:r>
              <a:rPr i="1" lang="pt-BR" sz="1600">
                <a:solidFill>
                  <a:srgbClr val="233F63"/>
                </a:solidFill>
              </a:rPr>
              <a:t>dataset </a:t>
            </a:r>
            <a:r>
              <a:rPr lang="pt-BR" sz="1600">
                <a:solidFill>
                  <a:srgbClr val="233F63"/>
                </a:solidFill>
              </a:rPr>
              <a:t>fornecido usar os </a:t>
            </a:r>
            <a:r>
              <a:rPr lang="pt-BR" sz="1600">
                <a:solidFill>
                  <a:srgbClr val="233F63"/>
                </a:solidFill>
              </a:rPr>
              <a:t>algoritmos</a:t>
            </a:r>
            <a:r>
              <a:rPr lang="pt-BR" sz="1600">
                <a:solidFill>
                  <a:srgbClr val="233F63"/>
                </a:solidFill>
              </a:rPr>
              <a:t> de aprendizado de máquina para resolver o problema, como KNN, Regressão Linear e Regressão </a:t>
            </a:r>
            <a:r>
              <a:rPr lang="pt-BR" sz="1600">
                <a:solidFill>
                  <a:srgbClr val="233F63"/>
                </a:solidFill>
              </a:rPr>
              <a:t>Logística</a:t>
            </a:r>
            <a:r>
              <a:rPr lang="pt-BR" sz="1600">
                <a:solidFill>
                  <a:srgbClr val="233F63"/>
                </a:solidFill>
              </a:rPr>
              <a:t>. Além disso, aplicar métricas para ver o desempenho de cada algoritmo. Assim, podemos ver e inferir qual o melhor para determinadas situações, e por fim aplicar um </a:t>
            </a:r>
            <a:r>
              <a:rPr lang="pt-BR" sz="1600">
                <a:solidFill>
                  <a:srgbClr val="233F63"/>
                </a:solidFill>
              </a:rPr>
              <a:t>Comitê</a:t>
            </a:r>
            <a:r>
              <a:rPr lang="pt-BR" sz="1600">
                <a:solidFill>
                  <a:srgbClr val="233F63"/>
                </a:solidFill>
              </a:rPr>
              <a:t> de Classificadores para determinar se existe uma melhora na acurácia.</a:t>
            </a:r>
            <a:endParaRPr sz="1600">
              <a:solidFill>
                <a:srgbClr val="233F6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11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